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  <p:sldMasterId id="2147483852" r:id="rId18"/>
    <p:sldMasterId id="2147483864" r:id="rId19"/>
    <p:sldMasterId id="2147483876" r:id="rId20"/>
    <p:sldMasterId id="2147483888" r:id="rId21"/>
    <p:sldMasterId id="2147483900" r:id="rId22"/>
    <p:sldMasterId id="2147483912" r:id="rId23"/>
    <p:sldMasterId id="2147483924" r:id="rId24"/>
    <p:sldMasterId id="2147483936" r:id="rId25"/>
  </p:sldMasterIdLst>
  <p:notesMasterIdLst>
    <p:notesMasterId r:id="rId47"/>
  </p:notesMasterIdLst>
  <p:handoutMasterIdLst>
    <p:handoutMasterId r:id="rId48"/>
  </p:handout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6" r:id="rId45"/>
    <p:sldId id="275" r:id="rId4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49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AA8775D-BC76-4FD7-B0AB-DD189F115F9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91958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C14850-A35D-42AD-80E3-67F6E6D9BF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7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8CE1-090D-4B37-9900-8E83C9DB00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C474-0D34-480D-BFA3-41783F1445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69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000E-A1B4-418A-B541-B74814CB76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21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73E6-39B8-4F2C-AB74-2721D461B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90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9C0C-D5A5-4CB2-A1BA-2BEAB409A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520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6308-2791-4CA6-A07B-E4031CF269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527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9103-8B53-4A16-AD4C-87D99CAF8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0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DD0F-469B-4C8F-94F5-12C1521EF3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18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4C60-CB7F-4F71-A0B9-40330A0965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40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008A-314B-4BD2-8F83-723DCBF471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C725-C519-4572-8F0C-5F1C23A25D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1798-8509-4EEA-9C9A-05A85A08F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86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A5EF-DADA-4DFB-A932-A8B4E86CF6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51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557B-0877-4752-AF50-3BFE7F08B8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3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25C7-858B-42D7-BC62-A0FCA1DFEE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60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E62F-5225-4CFB-8F58-7E88DD49FE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53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2332-3095-4381-B129-3928B0C62D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995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3F78-1D7A-471E-9D35-1AFDB9993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038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1BB4-2A12-4E05-BF2C-DF6E271889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83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253-1496-4649-BEAF-3975E47359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2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F6A8-7E4F-42CD-AC25-410AB8F97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09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E865-EE5E-49CE-AB96-ABC3DF01E0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068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9FAA-3E3E-468D-A9DD-8A2CECAA0B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56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183F-70D3-406E-B698-BF2D509AA7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54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F02-19E3-4ACD-90A5-4CC6A6E0FB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230B-7BD6-42D4-B46F-91C8591BE2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71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2836-173A-49F5-93EC-30FA41470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447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7CD-6455-4749-9595-A33BCA644A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52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F092-FF56-4E42-A0C4-41263CD1D6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47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6F40-7145-493D-A257-BFC8B99AAB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88DA-1E2C-4AAF-BA1C-62FCD4B69D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44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1BBF-6933-48F8-9E8B-631795A50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43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826A-10AE-4727-8050-ED6284B586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807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5B82-D241-4D89-A5D0-7F9304C17B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72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6705-AA79-4063-B8B5-DFBCF19191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33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EBC9A-C52E-428C-B5BF-B2E220AE38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35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B916-906D-4EC8-9ADC-745A81280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202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E3B00-F27E-4850-A520-19560022CD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3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0F01-4B16-4CF3-8EB8-1F7D402A81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4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A296-664D-4229-91A2-BB34F8122F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1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C9C1-41D8-46C0-A2A1-4E64FB9D91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98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CF04-6757-4B86-835D-6538A6D58F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022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4305-EB19-4E58-9C16-6B29EDF105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83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8508-ADC2-4817-ABDF-EF88B7C030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8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CD0B1F-5C03-4AEE-B661-8F50A08B3A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0EAC3C-838D-4770-AEDB-5FD88787CA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709DCF-E686-4D64-8351-AEEF8C83BF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97C8EA-E5F7-43A8-B292-B00363ABB6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C821C-93B5-4B62-BF28-F40CB35727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457D7A-26A3-468A-8D19-CE0DB00B8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032C2-BA6A-4115-BB76-AEC05DC77C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7363F-14D6-4571-A09C-DC5F9FC718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1FEA9-2D4A-427A-BED9-F04D16C469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A82D6-6D4B-48C9-8CC1-FB5F0AC57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3287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3287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D4F28F-3A72-4E2C-ABA6-45CB344EEF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4BD08-6406-4638-A972-B48B0046A7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00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B69D-5D60-486D-9183-183AA9692F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600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24068-7836-49FC-AC99-C0B6D2E473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59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7B69-DE93-4632-AD2A-913C9AD9BF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03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7A80-29F7-4F21-B957-9347D33069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3CEA-79A4-4FBB-8B87-74E687C044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908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D92E-3E0A-4BB7-81BA-468F68AAF2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04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E69C3-849C-4FD3-B8E8-C4B6CBA7C8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6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D79-70AB-42D8-9B56-BA40203111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10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FFA5-EF0A-4241-90C1-647AFACE4E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6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C626-D330-4F22-9FFC-AB8FF8363C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65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A19E5-12FE-46BF-8E5B-0EFC73F5AB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16E1F2-DAFA-45F4-963E-D30BD2B238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7637F6-5AF6-40E0-857B-F2FFF1D4BF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1303337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2350" y="1377950"/>
            <a:ext cx="1304925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15EEEB-FA70-44DC-B7E2-70A8405B20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71B2B2-B976-4411-83AA-F363D4DED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36FEE9-2C21-4A27-9790-5BF800594F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41249-4F3C-4E1E-AF39-1E11AA3F4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21137C-726D-498F-AC3C-C149DBF270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09EE95-EA47-41D6-99D7-379BCBA562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7F33D8-D11A-4C2E-9534-C9747800F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6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8300" y="741363"/>
            <a:ext cx="688975" cy="226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1919287" cy="226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49EC61-A2F7-4A2A-B393-B5A02E2ACF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703E-8E7A-4F77-A02E-9BF4ED741F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4E19-53A0-4BC0-A7DF-4DE56C968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697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2D53-9A44-4F91-B1FF-1065576179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7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4A4E4-EDEB-4FB6-890C-3472EC6624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287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FE77-3E69-4C96-9EEB-B10AA8730F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7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015D-3408-4DB3-93AC-DD21E4817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679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1C45-3898-415B-8577-27682B1EC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9102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2A812-F388-4156-95B5-126C4E6C9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2111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CCA-9B8A-4FB0-A583-D8C6C7F51A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3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95AB-9A71-4C48-B2DC-21E137780C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04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8943-9203-4101-8092-DFA442E140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04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B248C5-8E2C-439C-851F-6DF2CD9D6C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7650EB-990E-4CF9-948A-3D056FD8C7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2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475758-50F7-491C-93F0-6EA787521E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173D18-291B-48DD-BA59-2D17555DB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DA75A2-5D1B-4786-A62F-C93EFE5FB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330CA-B8F6-4F53-BEF2-EA79C4715F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617E2B-2360-4D37-9DEE-9872563C81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954EE7-12DD-4253-BA6F-03F4AF74D8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7D4466-6660-4EC0-8A5A-1686B7B7C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A06D44-B289-4A8C-BB74-9B5C2C8B10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25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25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90FA04-2B07-489C-9BCA-3E50E9634B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8DE6E-8BDA-485B-8CA1-D16E8BE9FE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9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3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2FEF-D2BF-48E4-9922-FA396E8D55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718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489A-0CCC-4147-B472-40915A6485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06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D6BA-11CF-4BFA-A856-8E1D58C4D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781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9B96-5CC7-4C15-8AD8-8C060C2889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716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F4F2-79D5-4CFD-B001-7387CB448E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61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971-F9CF-4403-9FE9-C8901B0D24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12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F28C2-1BE1-4A0F-BF58-366A49A27E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916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A5D1-8610-4940-8756-06F69BABC1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140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CE8-EDD9-42CA-995F-66C91BB362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15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0773-6CAD-4365-AC3D-388D04E1E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9E5994-E022-4D2E-A991-F3B083D997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01992E-7C27-40AE-83BF-44C2D4B64C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354996-CCBA-48F2-84AD-A9A964DB8E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51C639-003F-4076-A51C-8C9ADB231B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6B12AA-7A6C-432A-9611-3917613100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F21378-4A6E-4A65-A325-98D185C8D1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4846BA-CD3A-447F-B536-DE975C8AAB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03ECA4-7F7A-4E96-A11C-D61EDDDC91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47890D-FFFE-43FC-BF1A-3DC23AC46B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C35595-6EF0-420D-869C-3483E63C6E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B64C64-D4A7-4F8B-B29B-40925A179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402A-95A3-4569-99E9-F256C0C903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31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B576-F53A-4706-BE3C-799298348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930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B53D-F156-4D14-BC95-2B6F060835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050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BD49-D73B-46A7-A168-AF7590C412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005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9050C-A8B4-4D64-921C-57DAB4C205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5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536D-E64D-4C0B-B768-D27F1669A8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08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BC32-4D14-491D-B92E-44ECF62A0E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603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82EE-3052-4B19-AC8C-3D5A0C66B7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4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5E57-B6FA-428A-ABFA-FC6C391E88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33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02C1DE-F5B9-4D79-B4D0-799257A87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3EC7-1703-432B-95F4-E41872F7D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5707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C9F2D-4D46-465C-9151-12032CE834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768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829EC0-98DD-4013-BDB7-8461877495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5197DC-F6C6-41D6-8A1E-8E73241666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DFB769-8006-405E-8BAF-8EDB83CE98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243A6E-5D75-4925-A946-78D69B0A20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9D051C-C2C2-4E04-B6FD-732DCB0FC2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77B8B-0CE6-4C0D-83D6-E59B7584C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7DBAF0-134C-4896-A7FB-687D1943F6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343C5E-8D99-4CA3-B124-E1F674D733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689DC-C86E-49DF-82A4-F4FA52043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F57E85-C631-46B8-8E20-2FFAC85AB8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25C0EC-BFC4-4577-86BD-28363FBC5B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C0DD52-3C75-4206-9D0B-B3C7146138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FBD7-52C3-47C5-A665-E50B7A30BE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15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461C-0477-4EFE-AE3F-69772914DB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782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A114-2AA9-4358-9846-3B4583C97E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E41F-DD9E-4236-B940-8981756623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760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85DF-5DA9-486E-8F51-2E0F0ECA81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005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76E9-AB9F-4B23-8F2E-66CB3E7611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33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F026-7117-4E00-8D24-643E6A9C95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0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F64B3-BB00-41D0-8471-AE89ED1C9F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24BB-915A-43CA-A3AC-4DE71413F5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42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2A263-F717-4C1D-A06E-0085808417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708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D13A-86A9-452C-AE82-AA04A0819C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8559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A92D-6C5A-4D67-8DB7-59675BDFC7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485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9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38" y="4668838"/>
            <a:ext cx="1244600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7738" y="4668838"/>
            <a:ext cx="1246187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F15057-8E09-4F58-9805-F840939D77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6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24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15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7A345-1B7A-4D96-B345-AD10285475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476D22-9EC5-4158-B8AC-480682BF69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5C8809-C963-474D-99A7-E6B6899072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10AC12-422B-46E4-82D8-65ED29EEBE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926CB-60FD-4447-98BA-032964CBE2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F048DE-376C-4301-B162-EFDC31AE5D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CA1348-6D61-4619-8C59-4206A1C1B4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763F1-5C08-4864-B78A-961E1DD3BA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D747A-9617-4347-9466-7CC421F99A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6362-2D4A-4585-A3EB-05B20B5E99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8F57E-7A35-4FED-B1FB-06110AC603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8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22300"/>
            <a:ext cx="2743200" cy="55038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22300"/>
            <a:ext cx="8077200" cy="5503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340454-305A-42E5-8087-A9CE3CDC9A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4078F8-4A22-4BCD-B6B1-27FB407E1D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D2FDA8-FF0F-46B6-9FEF-A02DD0BFF8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5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ECC54D-B3B0-4171-A8DC-B0AE162739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61EDC-8667-4C46-AA44-E19C99A5FB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9C7DB2-9904-4CE3-9B5E-EFE9650F6D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03525" y="3521075"/>
            <a:ext cx="660400" cy="218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8" y="3521075"/>
            <a:ext cx="1830387" cy="218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F6BED-41B0-4C10-8E95-252C8E389D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79F836-A7F1-4FA8-99A8-ECA9F3E4C6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1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B1CCDA-7B73-4802-9211-D56FC19006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427E5-E4FC-4E06-A8D2-3385DB667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B7732-08AF-4AF1-AF03-44B12B176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7D1C17-5C29-4E5E-A2FD-5BF6AC4C14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80FACA-4589-44E2-BC7A-B49ADED419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5639-F065-4DD6-A858-87379EAA09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A0D33-AE48-4539-82E7-3B85E102BA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B7C7C3-69EE-4CF6-8435-5CB323E513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26DF01-6256-4691-A6D9-EB7C91AA39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8C96D3-C231-43B8-B331-078D8FEC79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AA24F8-D641-41EE-A618-C884F260E0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D41496-813B-459A-ABD2-692A71F844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D6307-4D39-4B38-8DCA-A41A7E734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25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8038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3DFE9-CE1A-4FA1-A7A4-A8DDEBE648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A2F821-E929-4318-8D29-673D679321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95B6B0-B4E4-47E6-A955-F31B9452C6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1D2D25-1C19-4B88-9166-426795E20E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35DEB0-D1F8-4AA5-98F3-E29EEC5D79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21613-3072-4604-9BDE-351D8A6EBA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62C1-350A-4999-A52D-C454C8A66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6313" y="457200"/>
            <a:ext cx="2713037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457200"/>
            <a:ext cx="7989888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F44B27-B87F-4DAD-98E3-D079DCD95B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0EED1-9603-4798-9CED-0EBDBA92A3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F066A-1D01-416D-BACB-04B55B6FD0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6098EE-4135-4964-AB4A-E216E0489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2951163"/>
            <a:ext cx="2357437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6450" y="2951163"/>
            <a:ext cx="2357438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5D081F-A715-4976-A107-89D3F11A8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828B89-DC8E-437E-BD22-4F8F5820FA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9E4EB9-E0F0-4254-BDD9-DE23C24646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C49D3-530B-487E-8DAD-75D3706FAF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28A4BC-2C16-42F7-9585-7C1505C6F8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24037-37DC-4C5C-92F9-A5017FA45C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025014-EF14-4EC2-AA84-9B1282F456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6825" y="742950"/>
            <a:ext cx="2259013" cy="2543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2950"/>
            <a:ext cx="6627812" cy="2543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46BB6-BE77-4E1D-B52D-5A7448A399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F7383-A45C-4FDF-8267-338FDF0C6F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1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D0E60-7351-4889-8B86-EEB40B2D3E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5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3FF3C-0891-4C20-8CA1-2695DF8B82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0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97F1C-79B6-4D21-A7E1-08378B8FB6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1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B7A8-931D-41FE-8A40-D92D559CE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437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02EB-CAA2-4F3D-81D9-4F8D3B99D5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28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3D4C-16AC-4865-940A-86B90A7969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941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A6EEC-4FBB-4F44-99D0-D5941CAE88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51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5C90-877D-4D47-9FEE-7CADEA45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8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784-8858-44B6-8E14-F2AE94B5F9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96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9E7D-DEEF-4C5D-981D-69B7EF0E5C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0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66D9-5974-419B-BF54-7A8654A87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42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A5B4-8CDD-4EB1-9348-60B642FCE6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8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8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565B-AD8D-4FC1-B65F-C67C7D49F3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25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24279-20BB-49AB-94A2-CF666F244E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48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B221-4A6A-4886-B46F-AD02EE8A8B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17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B1CF-3B92-44B4-A547-FC0C1F3058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07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E7C5-F786-4671-B4A3-F8F19AB97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4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B9BF-C2B7-426F-94B3-0BFB53F51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2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6886-3DBE-493C-A6AA-E8A931F533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68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DC6B1-0672-435C-812B-88CE3B80DD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5892E-9D8F-4B56-B747-1AF5CD8C4C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51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893CC-A360-46AC-923E-A280324FFB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C2EE-0522-4B77-940C-C9090873D9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1156-119E-488A-BA80-E5DD718D86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2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D0C-9D6C-443A-8F3C-54724BEFE1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5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EAF0-D9C0-44D5-8B03-5846992B02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96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30DAB-D822-49A5-98E8-881658C4B7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28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F0D3-50D1-4CC2-ADE8-C2384F1B9D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90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6880-1744-43BE-8E21-B8156F1D39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87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DF0E-4F45-427E-9A62-77D5BA8A2D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12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557-5F35-450B-8B5E-735BF8C6F7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99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9DD7-A691-4A6D-AE14-9400A2839D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3DC1B-126F-4500-8C0A-ED4C79AF7D9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C4EFC-7EE4-4B38-B55E-5E1ED342151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0930-4718-48D0-8439-6FEB9F8BA3E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6236-38CF-4755-AB19-CEB2830AE96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5B00043-048D-496F-B8FF-0C2FA4229BD6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D1F18CAA-32FA-4C97-9E30-1235E7C065F3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92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958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6495119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8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2341-D92D-4964-B007-5521ACD4E45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275868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B86D45F-D23E-4C7E-8A47-EC085AC1F6EA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7B8445D0-6887-465B-A800-DC922ECAC341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2760479" cy="16297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able Placeholder 9"/>
          <p:cNvSpPr txBox="1">
            <a:spLocks noGrp="1"/>
          </p:cNvSpPr>
          <p:nvPr>
            <p:ph type="body" sz="quarter" idx="4294967295"/>
          </p:nvPr>
        </p:nvSpPr>
        <p:spPr>
          <a:xfrm>
            <a:off x="3983040" y="740879"/>
            <a:ext cx="6159240" cy="4650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table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AAC7-1B17-4138-8186-E474E605E54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8C87576-F7E2-4D67-8ECA-2284339B8AB1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1A40643-345B-4BF3-A02A-EA88BF831D2A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184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8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0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2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3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6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4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96556D"/>
          </a:solidFill>
          <a:latin typeface="Calibri"/>
        </a:defRPr>
      </a:lvl2pPr>
    </p:bodyStyle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2BFC-58CE-45C6-9F36-FB7ED3F9F4A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907919" y="4991400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ext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2028960"/>
            <a:ext cx="4727159" cy="728280"/>
          </a:xfrm>
          <a:prstGeom prst="rect">
            <a:avLst/>
          </a:prstGeom>
          <a:solidFill>
            <a:srgbClr val="96556D">
              <a:alpha val="60000"/>
            </a:srgbClr>
          </a:solidFill>
          <a:ln>
            <a:noFill/>
          </a:ln>
        </p:spPr>
        <p:txBody>
          <a:bodyPr wrap="square" lIns="396000" tIns="45720" rIns="91440" bIns="4572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9"/>
          <p:cNvSpPr txBox="1">
            <a:spLocks noGrp="1"/>
          </p:cNvSpPr>
          <p:nvPr>
            <p:ph type="title"/>
          </p:nvPr>
        </p:nvSpPr>
        <p:spPr>
          <a:xfrm>
            <a:off x="458640" y="2754719"/>
            <a:ext cx="4726440" cy="186083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square" lIns="39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l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8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331280"/>
            <a:ext cx="4583880" cy="110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95DABC1-E6CE-453D-8FF1-59DD6CF83E4F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CC15442-26EC-4370-87D3-EA0B3A4C0FDB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EFFA-45C7-40FC-B731-C2ED8E23016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69192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1326240"/>
            <a:ext cx="4583880" cy="13528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6E68206-CF7F-43E4-9CA5-4842E110C9A9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1D42896-ABCE-48A2-99B5-250F0527F9E5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893679"/>
            <a:ext cx="4583880" cy="1538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46719" y="4579200"/>
            <a:ext cx="4583880" cy="1097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6D85E-D02A-473A-9382-2C9DF1ED132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5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1926719" y="540072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6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1134720" y="5695920"/>
            <a:ext cx="3383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victoria@fabrikam.com</a:t>
            </a:r>
          </a:p>
        </p:txBody>
      </p:sp>
      <p:sp>
        <p:nvSpPr>
          <p:cNvPr id="7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531216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Phone:</a:t>
            </a:r>
          </a:p>
        </p:txBody>
      </p:sp>
      <p:sp>
        <p:nvSpPr>
          <p:cNvPr id="8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4862520" y="5695560"/>
            <a:ext cx="269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404-555-0115</a:t>
            </a:r>
          </a:p>
        </p:txBody>
      </p:sp>
      <p:sp>
        <p:nvSpPr>
          <p:cNvPr id="9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845640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Website:</a:t>
            </a:r>
          </a:p>
        </p:txBody>
      </p:sp>
      <p:sp>
        <p:nvSpPr>
          <p:cNvPr id="10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7736760" y="5695560"/>
            <a:ext cx="323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www.fabrikam.com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2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7D13066-E21F-445E-B2A5-9DA3E9E0A411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AE6F8354-11EB-4791-82B4-0B8FFB63EA10}" type="slidenum">
              <a:t>‹#›</a:t>
            </a:fld>
            <a:endParaRPr lang="en-US"/>
          </a:p>
        </p:txBody>
      </p:sp>
      <p:sp>
        <p:nvSpPr>
          <p:cNvPr id="5" name="Title 7"/>
          <p:cNvSpPr txBox="1">
            <a:spLocks noGrp="1"/>
          </p:cNvSpPr>
          <p:nvPr>
            <p:ph type="title"/>
          </p:nvPr>
        </p:nvSpPr>
        <p:spPr>
          <a:xfrm>
            <a:off x="2178000" y="622440"/>
            <a:ext cx="7835399" cy="1124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21520" y="3521159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21520" y="4669560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3AF7D0C-71D6-43BB-8E88-67D475452FC4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C7A2E6D2-1A6B-4329-A2BC-BDBA1C0D878F}" type="slidenum">
              <a:t>‹#›</a:t>
            </a:fld>
            <a:endParaRPr lang="en-US"/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3871800" y="4669560"/>
            <a:ext cx="627516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457200"/>
            <a:ext cx="11274120" cy="297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3080" y="838080"/>
            <a:ext cx="785880" cy="520919"/>
          </a:xfrm>
          <a:prstGeom prst="rect">
            <a:avLst/>
          </a:prstGeom>
          <a:noFill/>
          <a:ln w="0">
            <a:solidFill>
              <a:srgbClr val="999999"/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436759"/>
            <a:ext cx="4583880" cy="10008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4AA916A-7858-4D44-8B08-856878FA5093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95B85F1-CD9D-4E31-9F02-F28E171453B6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4879" y="80568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26240" y="226404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 style</a:t>
            </a:r>
          </a:p>
        </p:txBody>
      </p:sp>
      <p:sp>
        <p:nvSpPr>
          <p:cNvPr id="3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6B25A26-13E2-47C2-9D9B-4469E0AE7EE0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4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8B5D9B5-0291-4A4F-A6FB-334AD7788858}" type="slidenum">
              <a:t>‹#›</a:t>
            </a:fld>
            <a:endParaRPr lang="en-US"/>
          </a:p>
        </p:txBody>
      </p:sp>
      <p:sp>
        <p:nvSpPr>
          <p:cNvPr id="6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4679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726240" y="2990520"/>
            <a:ext cx="4583880" cy="246743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080" y="743040"/>
            <a:ext cx="9037080" cy="56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03A0DCD-76E9-4E03-992F-59892AA77460}" type="datetime1">
              <a:rPr lang="en-US"/>
              <a:pPr lvl="0"/>
              <a:t>5/22/2019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4531D8F-9BF4-4BCB-BB4E-C82D2A4CDE5B}" type="slidenum">
              <a:t>‹#›</a:t>
            </a:fld>
            <a:endParaRPr lang="en-US"/>
          </a:p>
        </p:txBody>
      </p:sp>
      <p:sp>
        <p:nvSpPr>
          <p:cNvPr id="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32243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31847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1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502632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502236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6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7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8080" y="1377720"/>
            <a:ext cx="90370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91DE-7CB5-44BB-8EAB-E46BCA38045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80B5-B255-43CA-BF7C-132DB024207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A7C0-141A-449D-AE65-118A3C6A26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iguo.m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png"/><Relationship Id="rId4" Type="http://schemas.openxmlformats.org/officeDocument/2006/relationships/hyperlink" Target="https://github.com/da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359" y="45827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1639" y="2560319"/>
            <a:ext cx="11274120" cy="1554479"/>
          </a:xfrm>
          <a:solidFill>
            <a:srgbClr val="FFFFFF">
              <a:alpha val="90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BookAdvisor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00B31F-FA77-450C-BA8D-7797CA9B9B2C}" type="slidenum">
              <a:t>10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AFF217B1-F118-47FA-8366-0CEDF0E80047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05840"/>
            <a:ext cx="11273400" cy="5486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Structural Perspective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C8F23DF3-872C-424B-9A63-3F1C485D4B78}" type="slidenum">
              <a:t>11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5EEEDFA-B3FF-4A22-93F3-0273D8DE3B1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Class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817919"/>
            <a:ext cx="11277360" cy="583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AI Module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First Goal: Text Detection</a:t>
            </a:r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19248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As text detection is task of high difficulty we decided to make use of an available convolutional-recursive neural network model.</a:t>
            </a:r>
          </a:p>
          <a:p>
            <a:pPr lvl="0">
              <a:buNone/>
              <a:tabLst/>
            </a:pPr>
            <a:r>
              <a:rPr lang="ru-RU" sz="1400"/>
              <a:t>We decided on making use of </a:t>
            </a:r>
            <a:r>
              <a:rPr lang="ru-RU" sz="1400">
                <a:hlinkClick r:id="rId3"/>
              </a:rPr>
              <a:t>Qi Guo</a:t>
            </a:r>
            <a:r>
              <a:rPr lang="ru-RU" sz="1400"/>
              <a:t> and </a:t>
            </a:r>
            <a:r>
              <a:rPr lang="ru-RU" sz="1400">
                <a:hlinkClick r:id="rId4"/>
              </a:rPr>
              <a:t>Yuntian Deng</a:t>
            </a:r>
            <a:r>
              <a:rPr lang="ru-RU" sz="1400"/>
              <a:t> Attention-OCR model.</a:t>
            </a:r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109647F-79C7-44E6-9C4C-CD21BA69FBF1}" type="slidenum">
              <a:t>12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1C92392F-AA8B-437A-A2FF-78A5BC8FB6CB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28199" y="323280"/>
            <a:ext cx="5695560" cy="60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AOCR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3566160"/>
            <a:ext cx="3474720" cy="128015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ICDAR 2013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ICDAR 2015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IIT5K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Synth90k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Personal Synthetic Dataset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Book-Cover Crawler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ADC89788-CE59-4684-A811-C3C413668ADC}" type="slidenum">
              <a:t>13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0DF5922-2145-44AE-9F50-2B039FD9A49D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350280"/>
            <a:ext cx="4754879" cy="61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46303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Convolutional Feature Extraction : ReSNet</a:t>
            </a:r>
          </a:p>
          <a:p>
            <a:pPr lvl="0">
              <a:buNone/>
              <a:tabLst/>
            </a:pPr>
            <a:r>
              <a:rPr lang="ru-RU" sz="1400"/>
              <a:t>Visual Feature Encoder : AutoEncoder</a:t>
            </a:r>
          </a:p>
          <a:p>
            <a:pPr lvl="0">
              <a:buNone/>
              <a:tabLst/>
            </a:pPr>
            <a:r>
              <a:rPr lang="ru-RU" sz="1400"/>
              <a:t>Word Character Decoder : LSTM Cell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/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3131279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Datasets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657600" y="3131279"/>
            <a:ext cx="20116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Training Results</a:t>
            </a:r>
          </a:p>
        </p:txBody>
      </p:sp>
      <p:sp>
        <p:nvSpPr>
          <p:cNvPr id="11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3749040" y="3566160"/>
            <a:ext cx="4937760" cy="274319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Results :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/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Early-Training Results :  </a:t>
            </a:r>
          </a:p>
          <a:p>
            <a:pPr lvl="0">
              <a:spcBef>
                <a:spcPts val="283"/>
              </a:spcBef>
              <a:buNone/>
              <a:tabLst/>
            </a:pPr>
            <a:endParaRPr lang="ru-RU" sz="1400">
              <a:solidFill>
                <a:srgbClr val="000000"/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Train Set Accuracy : 95%</a:t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Test Set Accuracy 39.95%</a:t>
            </a:r>
          </a:p>
          <a:p>
            <a:pPr lvl="0">
              <a:spcBef>
                <a:spcPts val="283"/>
              </a:spcBef>
              <a:buNone/>
              <a:tabLst/>
            </a:pPr>
            <a:endParaRPr lang="ru-RU" sz="1400">
              <a:solidFill>
                <a:srgbClr val="000000"/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Late-Training Results :  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Train Set Accuracy : 99%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Test Set Accuracy 47.06% accuracy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D8BA11D-AC82-497B-B812-F2C9368DE1A7}" type="slidenum">
              <a:t>14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7368" y="1949182"/>
            <a:ext cx="10842808" cy="38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902520" y="118871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EAST Model</a:t>
            </a:r>
          </a:p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  </a:t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Xinyu Zhou, Cong Yao, He Wen, Yuzhi Wang, Shuchang Zhou, Weiran He, and Jiajun Liang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612BD72A-C054-4D45-9C81-B1E8DF72706E}" type="slidenum">
              <a:t>15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82880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Comparison to other Box-Detection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0159" y="2286000"/>
            <a:ext cx="5387760" cy="32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94760" y="2651760"/>
            <a:ext cx="3943800" cy="2834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Early Training Results(2000steps):</a:t>
            </a: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Train Set Loss : 0.200</a:t>
            </a:r>
            <a:br>
              <a:rPr lang="ru-RU" sz="1600">
                <a:solidFill>
                  <a:srgbClr val="000000"/>
                </a:solidFill>
              </a:rPr>
            </a:br>
            <a:r>
              <a:rPr lang="ru-RU" sz="1600">
                <a:solidFill>
                  <a:srgbClr val="000000"/>
                </a:solidFill>
              </a:rPr>
              <a:t>Test Set Accuracy0.67</a:t>
            </a:r>
          </a:p>
          <a:p>
            <a:pPr lvl="0">
              <a:buNone/>
              <a:tabLst/>
            </a:pPr>
            <a:endParaRPr lang="ru-RU" sz="1600">
              <a:solidFill>
                <a:srgbClr val="000000"/>
              </a:solidFill>
            </a:endParaRP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Late Training Results (9000steps):</a:t>
            </a: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Train Set Loss : 0.0022</a:t>
            </a:r>
            <a:br>
              <a:rPr lang="ru-RU" sz="1600">
                <a:solidFill>
                  <a:srgbClr val="000000"/>
                </a:solidFill>
              </a:rPr>
            </a:br>
            <a:r>
              <a:rPr lang="ru-RU" sz="1600">
                <a:solidFill>
                  <a:srgbClr val="000000"/>
                </a:solidFill>
              </a:rPr>
              <a:t>Test Set Loss : 0.045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Recommender Model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3060000"/>
            <a:ext cx="6321240" cy="292607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Train Set Loss  : 0.62</a:t>
            </a:r>
          </a:p>
          <a:p>
            <a:pPr lvl="0">
              <a:buNone/>
              <a:tabLst/>
            </a:pPr>
            <a:r>
              <a:rPr lang="ru-RU" sz="1400"/>
              <a:t>Test Set Accuracy: 0.67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GoodReads 10k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99B9ACEB-1F81-4092-A6AB-28A48E9F2D96}" type="slidenum">
              <a:t>16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1291680"/>
            <a:ext cx="4583880" cy="238536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 dirty="0"/>
              <a:t>Two embeding layers : Book / Users</a:t>
            </a:r>
          </a:p>
          <a:p>
            <a:pPr lvl="0">
              <a:buNone/>
              <a:tabLst/>
            </a:pPr>
            <a:r>
              <a:rPr lang="ru-RU" sz="1400" dirty="0"/>
              <a:t>Two Fully Connected Layers with</a:t>
            </a:r>
            <a:br>
              <a:rPr lang="ru-RU" sz="1400" dirty="0"/>
            </a:br>
            <a:r>
              <a:rPr lang="ru-RU" sz="1400" dirty="0"/>
              <a:t>L2 Loss and Dropdout.</a:t>
            </a:r>
          </a:p>
          <a:p>
            <a:pPr lvl="0">
              <a:buNone/>
              <a:tabLst/>
            </a:pPr>
            <a:r>
              <a:rPr lang="ru-RU" sz="1400" dirty="0"/>
              <a:t>Adam Optimiser</a:t>
            </a:r>
          </a:p>
          <a:p>
            <a:pPr lvl="0">
              <a:buNone/>
              <a:tabLst/>
            </a:pPr>
            <a:r>
              <a:rPr lang="ru-RU" sz="1400" dirty="0"/>
              <a:t/>
            </a:r>
            <a:br>
              <a:rPr lang="ru-RU" sz="1400" dirty="0"/>
            </a:br>
            <a:endParaRPr lang="ru-RU" sz="1400" dirty="0"/>
          </a:p>
          <a:p>
            <a:pPr lvl="0">
              <a:buNone/>
              <a:tabLst/>
            </a:pPr>
            <a:r>
              <a:rPr lang="ru-RU" sz="1400" dirty="0"/>
              <a:t> </a:t>
            </a:r>
          </a:p>
          <a:p>
            <a:pPr lvl="0">
              <a:buNone/>
              <a:tabLst/>
            </a:pPr>
            <a:endParaRPr lang="ru-RU" sz="1400" dirty="0"/>
          </a:p>
          <a:p>
            <a:pPr lvl="0">
              <a:buNone/>
              <a:tabLst/>
            </a:pP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03520" y="1645920"/>
            <a:ext cx="6495840" cy="31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3026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96556D"/>
                </a:solidFill>
              </a:rPr>
              <a:t>Recommender Model Results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4489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96556D"/>
                </a:solidFill>
              </a:rPr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34319" y="789480"/>
            <a:ext cx="785880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Server</a:t>
            </a:r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6726240" y="2990520"/>
            <a:ext cx="4583880" cy="246743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consectetuer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. Maecenas </a:t>
            </a:r>
            <a:r>
              <a:rPr lang="en-US" sz="1400" dirty="0" err="1" smtClean="0"/>
              <a:t>porttitor</a:t>
            </a:r>
            <a:r>
              <a:rPr lang="en-US" sz="1400" dirty="0" smtClean="0"/>
              <a:t> </a:t>
            </a:r>
            <a:r>
              <a:rPr lang="en-US" sz="1400" dirty="0" err="1" smtClean="0"/>
              <a:t>congue</a:t>
            </a:r>
            <a:r>
              <a:rPr lang="en-US" sz="1400" dirty="0" smtClean="0"/>
              <a:t> </a:t>
            </a:r>
            <a:r>
              <a:rPr lang="en-US" sz="1400" dirty="0" err="1" smtClean="0"/>
              <a:t>massa</a:t>
            </a:r>
            <a:r>
              <a:rPr lang="en-US" sz="1400" dirty="0" smtClean="0"/>
              <a:t>. </a:t>
            </a:r>
            <a:r>
              <a:rPr lang="en-US" sz="1400" dirty="0" err="1" smtClean="0"/>
              <a:t>Fusce</a:t>
            </a:r>
            <a:r>
              <a:rPr lang="en-US" sz="1400" dirty="0" smtClean="0"/>
              <a:t> </a:t>
            </a:r>
            <a:r>
              <a:rPr lang="en-US" sz="1400" dirty="0" err="1" smtClean="0"/>
              <a:t>posuere</a:t>
            </a:r>
            <a:r>
              <a:rPr lang="en-US" sz="1400" dirty="0" smtClean="0"/>
              <a:t>, magna </a:t>
            </a:r>
            <a:r>
              <a:rPr lang="en-US" sz="1400" dirty="0" err="1" smtClean="0"/>
              <a:t>sed</a:t>
            </a:r>
            <a:r>
              <a:rPr lang="en-US" sz="1400" dirty="0" smtClean="0"/>
              <a:t> </a:t>
            </a:r>
            <a:r>
              <a:rPr lang="en-US" sz="1400" dirty="0" err="1" smtClean="0"/>
              <a:t>pulvinar</a:t>
            </a:r>
            <a:r>
              <a:rPr lang="en-US" sz="1400" dirty="0" smtClean="0"/>
              <a:t> </a:t>
            </a:r>
            <a:r>
              <a:rPr lang="en-US" sz="1400" dirty="0" err="1" smtClean="0"/>
              <a:t>ultricies</a:t>
            </a:r>
            <a:r>
              <a:rPr lang="en-US" sz="1400" dirty="0" smtClean="0"/>
              <a:t>, </a:t>
            </a:r>
            <a:r>
              <a:rPr lang="en-US" sz="1400" dirty="0" err="1" smtClean="0"/>
              <a:t>purus</a:t>
            </a:r>
            <a:r>
              <a:rPr lang="en-US" sz="1400" dirty="0" smtClean="0"/>
              <a:t> </a:t>
            </a:r>
            <a:r>
              <a:rPr lang="en-US" sz="1400" dirty="0" err="1" smtClean="0"/>
              <a:t>lectus</a:t>
            </a:r>
            <a:r>
              <a:rPr lang="en-US" sz="1400" dirty="0" smtClean="0"/>
              <a:t> </a:t>
            </a:r>
            <a:r>
              <a:rPr lang="en-US" sz="1400" dirty="0" err="1" smtClean="0"/>
              <a:t>malesuada</a:t>
            </a:r>
            <a:r>
              <a:rPr lang="en-US" sz="1400" dirty="0" smtClean="0"/>
              <a:t> libero,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 </a:t>
            </a:r>
            <a:r>
              <a:rPr lang="en-US" sz="1400" dirty="0" err="1" smtClean="0"/>
              <a:t>commodo</a:t>
            </a:r>
            <a:r>
              <a:rPr lang="en-US" sz="1400" dirty="0" smtClean="0"/>
              <a:t> magna </a:t>
            </a:r>
            <a:r>
              <a:rPr lang="en-US" sz="1400" dirty="0" err="1" smtClean="0"/>
              <a:t>eros</a:t>
            </a:r>
            <a:r>
              <a:rPr lang="en-US" sz="1400" dirty="0" smtClean="0"/>
              <a:t> </a:t>
            </a:r>
            <a:r>
              <a:rPr lang="en-US" sz="1400" dirty="0" err="1" smtClean="0"/>
              <a:t>quis</a:t>
            </a:r>
            <a:r>
              <a:rPr lang="en-US" sz="1400" dirty="0" smtClean="0"/>
              <a:t> </a:t>
            </a:r>
            <a:r>
              <a:rPr lang="en-US" sz="1400" dirty="0" err="1" smtClean="0"/>
              <a:t>urna</a:t>
            </a:r>
            <a:r>
              <a:rPr lang="en-US" sz="1400" dirty="0" smtClean="0"/>
              <a:t>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 smtClean="0"/>
              <a:t>Nunc </a:t>
            </a:r>
            <a:r>
              <a:rPr lang="en-US" sz="1400" dirty="0" err="1" smtClean="0"/>
              <a:t>viverra</a:t>
            </a:r>
            <a:r>
              <a:rPr lang="en-US" sz="1400" dirty="0" smtClean="0"/>
              <a:t> </a:t>
            </a:r>
            <a:r>
              <a:rPr lang="en-US" sz="1400" dirty="0" err="1" smtClean="0"/>
              <a:t>imperdiet</a:t>
            </a:r>
            <a:r>
              <a:rPr lang="en-US" sz="1400" dirty="0" smtClean="0"/>
              <a:t> </a:t>
            </a:r>
            <a:r>
              <a:rPr lang="en-US" sz="1400" dirty="0" err="1" smtClean="0"/>
              <a:t>enim</a:t>
            </a:r>
            <a:r>
              <a:rPr lang="en-US" sz="1400" dirty="0" smtClean="0"/>
              <a:t>. </a:t>
            </a:r>
            <a:r>
              <a:rPr lang="en-US" sz="1400" dirty="0" err="1" smtClean="0"/>
              <a:t>Fusce</a:t>
            </a:r>
            <a:r>
              <a:rPr lang="en-US" sz="1400" dirty="0" smtClean="0"/>
              <a:t> est. </a:t>
            </a:r>
            <a:r>
              <a:rPr lang="en-US" sz="1400" dirty="0" err="1" smtClean="0"/>
              <a:t>Vivamus</a:t>
            </a:r>
            <a:r>
              <a:rPr lang="en-US" sz="1400" dirty="0" smtClean="0"/>
              <a:t> a </a:t>
            </a:r>
            <a:r>
              <a:rPr lang="en-US" sz="1400" dirty="0" err="1" smtClean="0"/>
              <a:t>tellus</a:t>
            </a:r>
            <a:r>
              <a:rPr lang="en-US" sz="1400" dirty="0" smtClean="0"/>
              <a:t>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 dirty="0" err="1" smtClean="0"/>
              <a:t>Pellentesque</a:t>
            </a:r>
            <a:r>
              <a:rPr lang="en-US" sz="1400" dirty="0" smtClean="0"/>
              <a:t> habitant </a:t>
            </a:r>
            <a:r>
              <a:rPr lang="en-US" sz="1400" dirty="0" err="1" smtClean="0"/>
              <a:t>morbi</a:t>
            </a:r>
            <a:r>
              <a:rPr lang="en-US" sz="1400" dirty="0" smtClean="0"/>
              <a:t> </a:t>
            </a:r>
            <a:r>
              <a:rPr lang="en-US" sz="1400" dirty="0" err="1" smtClean="0"/>
              <a:t>tristique</a:t>
            </a:r>
            <a:r>
              <a:rPr lang="en-US" sz="1400" dirty="0" smtClean="0"/>
              <a:t> </a:t>
            </a:r>
            <a:r>
              <a:rPr lang="en-US" sz="1400" dirty="0" err="1" smtClean="0"/>
              <a:t>senectus</a:t>
            </a:r>
            <a:r>
              <a:rPr lang="en-US" sz="1400" dirty="0" smtClean="0"/>
              <a:t> et </a:t>
            </a:r>
            <a:r>
              <a:rPr lang="en-US" sz="1400" dirty="0" err="1" smtClean="0"/>
              <a:t>netus</a:t>
            </a:r>
            <a:r>
              <a:rPr lang="en-US" sz="1400" dirty="0" smtClean="0"/>
              <a:t> et </a:t>
            </a:r>
            <a:r>
              <a:rPr lang="en-US" sz="1400" dirty="0" err="1" smtClean="0"/>
              <a:t>malesuada</a:t>
            </a:r>
            <a:r>
              <a:rPr lang="en-US" sz="1400" dirty="0" smtClean="0"/>
              <a:t> fames ac </a:t>
            </a:r>
            <a:r>
              <a:rPr lang="en-US" sz="1400" dirty="0" err="1" smtClean="0"/>
              <a:t>turpis</a:t>
            </a:r>
            <a:r>
              <a:rPr lang="en-US" sz="1400" dirty="0" smtClean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. </a:t>
            </a:r>
            <a:r>
              <a:rPr lang="en-US" sz="1400" dirty="0" err="1" smtClean="0"/>
              <a:t>Proin</a:t>
            </a:r>
            <a:r>
              <a:rPr lang="en-US" sz="1400" dirty="0" smtClean="0"/>
              <a:t> pharetra </a:t>
            </a:r>
            <a:r>
              <a:rPr lang="en-US" sz="1400" dirty="0" err="1" smtClean="0"/>
              <a:t>nonummy</a:t>
            </a:r>
            <a:r>
              <a:rPr lang="en-US" sz="1400" dirty="0" smtClean="0"/>
              <a:t> </a:t>
            </a:r>
            <a:r>
              <a:rPr lang="en-US" sz="1400" dirty="0" err="1" smtClean="0"/>
              <a:t>pede</a:t>
            </a:r>
            <a:r>
              <a:rPr lang="en-US" sz="1400" dirty="0" smtClean="0"/>
              <a:t>.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et </a:t>
            </a:r>
            <a:r>
              <a:rPr lang="en-US" sz="1400" dirty="0" err="1" smtClean="0"/>
              <a:t>orci</a:t>
            </a:r>
            <a:r>
              <a:rPr lang="en-US" sz="1400" dirty="0" smtClean="0"/>
              <a:t>.</a:t>
            </a:r>
          </a:p>
          <a:p>
            <a:pPr marL="0" lvl="0" indent="0">
              <a:spcBef>
                <a:spcPts val="601"/>
              </a:spcBef>
              <a:buNone/>
              <a:tabLst/>
            </a:pPr>
            <a:endParaRPr lang="en-US" sz="1400" dirty="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CCBC0F70-CC15-4D21-8D41-A45DF245D0B0}" type="slidenum">
              <a:t>17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2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D953AEB-4BFA-44CE-B94D-067AE5D3366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Placeholder 1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18469" r="18469"/>
          <a:stretch>
            <a:fillRect/>
          </a:stretch>
        </p:blipFill>
        <p:spPr>
          <a:xfrm>
            <a:off x="454679" y="457200"/>
            <a:ext cx="5636880" cy="59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3080" y="838080"/>
            <a:ext cx="785880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Android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</a:t>
            </a:r>
          </a:p>
        </p:txBody>
      </p:sp>
      <p:sp>
        <p:nvSpPr>
          <p:cNvPr id="5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30159" y="330012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Nunc viverra imperdiet enim. Fusce est. Vivamus a tellus.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Pellentesque habitant morbi tristique senectus et netus et malesuada fames ac turpis egestas. Proin pharetra nonummy pede. Mauris et orci.</a:t>
            </a:r>
          </a:p>
          <a:p>
            <a:pPr marL="0" lvl="0" indent="0">
              <a:spcBef>
                <a:spcPts val="601"/>
              </a:spcBef>
              <a:buNone/>
              <a:tabLst/>
            </a:pPr>
            <a:endParaRPr lang="en-US" sz="1400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6F50A7B-772F-498F-8984-A95B25119AAD}" type="slidenum">
              <a:t>18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639A7215-767E-41DA-85A8-D2D29728064E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9" name="Picture Placeholder 2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7767" t="11404" r="16363"/>
          <a:stretch>
            <a:fillRect/>
          </a:stretch>
        </p:blipFill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387303" y="476672"/>
            <a:ext cx="3068737" cy="539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2800" dirty="0" smtClean="0"/>
              <a:t>Testing Frameworks</a:t>
            </a:r>
            <a:endParaRPr lang="ru-RU" sz="2800" dirty="0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027E7CC-80A2-4C2B-92BF-7FFC0AA4E41D}" type="slidenum">
              <a:t>19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360" y="116632"/>
            <a:ext cx="2880320" cy="26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3404097" y="1138936"/>
            <a:ext cx="3447987" cy="504056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600" dirty="0" smtClean="0"/>
              <a:t>pyTest,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ro-RO" sz="1600" dirty="0" smtClean="0"/>
              <a:t>Postman </a:t>
            </a:r>
            <a:r>
              <a:rPr lang="en-US" sz="1600" dirty="0" smtClean="0"/>
              <a:t>Performance </a:t>
            </a:r>
            <a:r>
              <a:rPr lang="ro-RO" sz="1600" dirty="0" smtClean="0"/>
              <a:t>Testing Suite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5745" y="3128883"/>
            <a:ext cx="6840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The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first testing phase consists in unit tests. We make short logic tests where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we make requests and verify if it returns expected results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without caring about the context of the request.</a:t>
            </a:r>
            <a:endParaRPr lang="en-US" sz="1600" dirty="0">
              <a:solidFill>
                <a:srgbClr val="2C8240"/>
              </a:solidFill>
            </a:endParaRPr>
          </a:p>
          <a:p>
            <a:pPr algn="just"/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ro-RO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The second testing phase consists in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ntegration testing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suites. Tests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made to verify if components are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integrated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correctly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check if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can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take more complex actions such as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login,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login and OCR requests </a:t>
            </a:r>
            <a:r>
              <a:rPr lang="ro-RO" sz="1600" dirty="0" smtClean="0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04664"/>
            <a:ext cx="4902770" cy="6195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836640" y="740879"/>
            <a:ext cx="9535320" cy="568440"/>
          </a:xfrm>
          <a:noFill/>
          <a:ln>
            <a:noFill/>
          </a:ln>
        </p:spPr>
        <p:txBody>
          <a:bodyPr wrap="square" lIns="3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 rtl="0">
              <a:lnSpc>
                <a:spcPct val="90000"/>
              </a:lnSpc>
              <a:buNone/>
            </a:pPr>
            <a:r>
              <a:rPr lang="ru-RU" sz="3600" b="1" kern="1200"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Our Team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184760" y="4384440"/>
            <a:ext cx="1907640" cy="334440"/>
          </a:xfrm>
          <a:noFill/>
          <a:ln>
            <a:noFill/>
          </a:ln>
        </p:spPr>
        <p:txBody>
          <a:bodyPr wrap="square" lIns="36000" tIns="0" rIns="0" bIns="0" anchor="b">
            <a:normAutofit fontScale="85000" lnSpcReduction="10000"/>
          </a:bodyPr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 err="1"/>
              <a:t>Poesina</a:t>
            </a:r>
            <a:r>
              <a:rPr lang="en-US" sz="1800" b="1" dirty="0"/>
              <a:t> </a:t>
            </a:r>
            <a:r>
              <a:rPr lang="en-US" sz="1800" b="1" dirty="0" smtClean="0"/>
              <a:t>Eduard</a:t>
            </a:r>
            <a:r>
              <a:rPr lang="ro-RO" sz="1800" b="1" dirty="0" smtClean="0"/>
              <a:t>-Gabriel</a:t>
            </a:r>
            <a:endParaRPr lang="en-US" sz="1800" b="1" dirty="0"/>
          </a:p>
        </p:txBody>
      </p:sp>
      <p:sp>
        <p:nvSpPr>
          <p:cNvPr id="4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1191599" y="4759200"/>
            <a:ext cx="1907640" cy="23400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>
                <a:solidFill>
                  <a:srgbClr val="96556D"/>
                </a:solidFill>
              </a:rPr>
              <a:t>Team Leader</a:t>
            </a:r>
          </a:p>
        </p:txBody>
      </p:sp>
      <p:sp>
        <p:nvSpPr>
          <p:cNvPr id="5" name="Text Placeholder 11"/>
          <p:cNvSpPr txBox="1">
            <a:spLocks noGrp="1"/>
          </p:cNvSpPr>
          <p:nvPr>
            <p:ph type="body" idx="4294967295"/>
          </p:nvPr>
        </p:nvSpPr>
        <p:spPr>
          <a:xfrm>
            <a:off x="1204200" y="499536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/>
              <a:t>AI Module Developer</a:t>
            </a:r>
          </a:p>
        </p:txBody>
      </p:sp>
      <p:sp>
        <p:nvSpPr>
          <p:cNvPr id="6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4066329" y="475487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/>
              <a:t>Android Developer</a:t>
            </a:r>
          </a:p>
        </p:txBody>
      </p:sp>
      <p:sp>
        <p:nvSpPr>
          <p:cNvPr id="7" name="Slide Number Placeholder 7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2E6B115-3E62-42D2-89BD-A99415760443}" type="slidenum">
              <a:t>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8" name="Date Placeholder 5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A50F6CC-0D9A-43D3-9F45-10B803CB1071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9" name="Footer Placeholder 6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 dirty="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10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1609920"/>
            <a:ext cx="12192119" cy="2742480"/>
          </a:xfrm>
          <a:solidFill>
            <a:srgbClr val="2C8240">
              <a:alpha val="80000"/>
            </a:srgbClr>
          </a:solidFill>
          <a:ln>
            <a:noFill/>
          </a:ln>
        </p:spPr>
        <p:txBody>
          <a:bodyPr wrap="square" lIns="39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endParaRPr lang="ru-RU" kern="1200" dirty="0">
              <a:solidFill>
                <a:srgbClr val="3F5779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4952"/>
          <a:stretch>
            <a:fillRect/>
          </a:stretch>
        </p:blipFill>
        <p:spPr>
          <a:xfrm>
            <a:off x="3738240" y="1609920"/>
            <a:ext cx="2468880" cy="274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87" t="5118" r="15531"/>
          <a:stretch>
            <a:fillRect/>
          </a:stretch>
        </p:blipFill>
        <p:spPr>
          <a:xfrm>
            <a:off x="997200" y="1607760"/>
            <a:ext cx="2278080" cy="274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62539" t="46838" r="63451" b="73155"/>
          <a:stretch>
            <a:fillRect/>
          </a:stretch>
        </p:blipFill>
        <p:spPr>
          <a:xfrm>
            <a:off x="6953660" y="3520980"/>
            <a:ext cx="2168280" cy="27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072090" y="435240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 err="1"/>
              <a:t>Dospra</a:t>
            </a:r>
            <a:r>
              <a:rPr lang="en-US" sz="1800" b="1" dirty="0"/>
              <a:t> Cristian</a:t>
            </a:r>
          </a:p>
        </p:txBody>
      </p:sp>
      <p:sp>
        <p:nvSpPr>
          <p:cNvPr id="1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913440" y="428112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/>
              <a:t>Nitu Madalin</a:t>
            </a:r>
          </a:p>
        </p:txBody>
      </p:sp>
      <p:sp>
        <p:nvSpPr>
          <p:cNvPr id="17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6887160" y="470160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/>
              <a:t>Backend Developer</a:t>
            </a:r>
          </a:p>
        </p:txBody>
      </p:sp>
      <p:sp>
        <p:nvSpPr>
          <p:cNvPr id="18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9619568" y="4339440"/>
            <a:ext cx="2021048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dirty="0" err="1"/>
              <a:t>Radu</a:t>
            </a:r>
            <a:r>
              <a:rPr lang="en-US" sz="1600" b="1" dirty="0"/>
              <a:t> </a:t>
            </a:r>
            <a:r>
              <a:rPr lang="ro-RO" sz="1600" b="1" dirty="0" smtClean="0"/>
              <a:t>Sorin-</a:t>
            </a:r>
            <a:r>
              <a:rPr lang="en-US" sz="1600" b="1" dirty="0" smtClean="0"/>
              <a:t>Gabriel</a:t>
            </a:r>
            <a:endParaRPr lang="en-US" sz="1600" b="1" dirty="0"/>
          </a:p>
        </p:txBody>
      </p:sp>
      <p:sp>
        <p:nvSpPr>
          <p:cNvPr id="19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9657984" y="4718880"/>
            <a:ext cx="1944216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 smtClean="0"/>
              <a:t>QA</a:t>
            </a:r>
            <a:r>
              <a:rPr lang="ro-RO" sz="1200" dirty="0" smtClean="0"/>
              <a:t> &amp; Database Arhitect</a:t>
            </a:r>
            <a:endParaRPr lang="en-US" sz="1200" dirty="0"/>
          </a:p>
        </p:txBody>
      </p:sp>
      <p:pic>
        <p:nvPicPr>
          <p:cNvPr id="1026" name="Picture 2" descr="C:\Users\GABY\Desktop\23622193_1955115531393659_3179996028930005661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1609920"/>
            <a:ext cx="1872208" cy="274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41693" t="31225" r="42301" b="48770"/>
          <a:stretch>
            <a:fillRect/>
          </a:stretch>
        </p:blipFill>
        <p:spPr>
          <a:xfrm>
            <a:off x="6772320" y="1609920"/>
            <a:ext cx="2168280" cy="274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0" y="476672"/>
            <a:ext cx="4536504" cy="269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3356992"/>
            <a:ext cx="6768752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8008" y="62068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o-RO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07368" y="4437112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To counter this problem we have restrained the comparison range of our AI for our recommender system. 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OCR Request times are as expected as the EAST-Model is a power-hungry model.</a:t>
            </a:r>
            <a:endParaRPr lang="ro-RO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968" y="1250176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We have also run performance test suites for our Django application. We have encountered issues regarding the response time of our application. As a baseline we used a 200ms response time. Usually, requests are slowed down when making use of AI-related endpoints.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079" y="45899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2000" y="2560319"/>
            <a:ext cx="11274120" cy="1554479"/>
          </a:xfrm>
          <a:solidFill>
            <a:srgbClr val="FFFFFF">
              <a:alpha val="96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Thank you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itch Deck&#10;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365760" y="458999"/>
            <a:ext cx="11612880" cy="5942160"/>
          </a:xfrm>
          <a:solidFill>
            <a:srgbClr val="2C8240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lnSpc>
                <a:spcPct val="100000"/>
              </a:lnSpc>
              <a:buNone/>
            </a:pPr>
            <a:endParaRPr lang="ru-RU" sz="1800" b="0" dirty="0"/>
          </a:p>
        </p:txBody>
      </p:sp>
      <p:sp>
        <p:nvSpPr>
          <p:cNvPr id="3" name="Title 4"/>
          <p:cNvSpPr txBox="1">
            <a:spLocks noGrp="1"/>
          </p:cNvSpPr>
          <p:nvPr>
            <p:ph type="title" idx="4294967295"/>
          </p:nvPr>
        </p:nvSpPr>
        <p:spPr>
          <a:xfrm>
            <a:off x="199440" y="3677039"/>
            <a:ext cx="6525360" cy="131616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BookAdvisor wishes to satisfy the needs of pretentious readers and pique the interest of people whom rarely make time to read.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94959" y="731519"/>
            <a:ext cx="2730960" cy="5394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182880" y="1737359"/>
            <a:ext cx="6564240" cy="100584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The application was conceived to run on mobile devices which make use of Android 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D0CE7FC-1EC9-4EC9-A84B-AEF093E41F68}" type="slidenum">
              <a:t>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90EC4B5-3B04-4C14-BDF4-6BEA06544EB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365760"/>
            <a:ext cx="7620480" cy="613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56 Issues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49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7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A442F54-E824-40B6-9107-7CB53925D281}" type="slidenum">
              <a:t>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F5AC60AA-BADF-4136-AC8C-276480FC123D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47472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9 Blocking Issues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5080" y="274320"/>
            <a:ext cx="7513560" cy="621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1CCE8674-C1AB-45FC-A6B1-2BF90961BC87}" type="slidenum">
              <a:t>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EF3656D-7CF2-4FF2-8E85-FC9C5B8C97B3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399" y="365760"/>
            <a:ext cx="6246720" cy="6111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0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864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@Eduard6421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25349137-9D41-46C6-B678-8EF592D682D2}" type="slidenum">
              <a:t>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DD918AC-B0E6-484F-8648-2255E854F342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18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15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20639" y="91440"/>
            <a:ext cx="6858000" cy="6583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@CristiDospra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7D6C2E-7AEC-4EE6-B971-86DC44509818}" type="slidenum">
              <a:t>8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A9C8D91-AE53-47F9-A488-5AD9019D79E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23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20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@MadalinNitu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54320" y="108000"/>
            <a:ext cx="7040880" cy="667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05F5E9A-9EEF-4498-B253-A47E472A90F2}" type="slidenum">
              <a:t>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820955C6-4CA2-4774-B4EC-ABD79344E2E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5/22/2019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7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2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@RSorin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88640"/>
            <a:ext cx="7453004" cy="6613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wo Content with Sub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Content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Picture and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Picture with Caption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itl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Header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igh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ef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cons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726</Words>
  <Application>Microsoft Office PowerPoint</Application>
  <PresentationFormat>Widescreen</PresentationFormat>
  <Paragraphs>158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21</vt:i4>
      </vt:variant>
    </vt:vector>
  </HeadingPairs>
  <TitlesOfParts>
    <vt:vector size="54" baseType="lpstr">
      <vt:lpstr>Calibri</vt:lpstr>
      <vt:lpstr>DejaVu Sans</vt:lpstr>
      <vt:lpstr>Liberation Sans</vt:lpstr>
      <vt:lpstr>Liberation Serif</vt:lpstr>
      <vt:lpstr>Lohit Devanagari</vt:lpstr>
      <vt:lpstr>Noto Sans CJK SC Regular</vt:lpstr>
      <vt:lpstr>StarSymbol</vt:lpstr>
      <vt:lpstr>Wingdings</vt:lpstr>
      <vt:lpstr>Title Slide with Images</vt:lpstr>
      <vt:lpstr>Title and Content with Images</vt:lpstr>
      <vt:lpstr>Section Header with images</vt:lpstr>
      <vt:lpstr>Right Picture and Caption</vt:lpstr>
      <vt:lpstr>Left Picture and Caption</vt:lpstr>
      <vt:lpstr>Icons Slide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Two Content with Subtitle</vt:lpstr>
      <vt:lpstr>Office Theme</vt:lpstr>
      <vt:lpstr>Table</vt:lpstr>
      <vt:lpstr>Office Theme</vt:lpstr>
      <vt:lpstr>Team slide</vt:lpstr>
      <vt:lpstr>Office Theme</vt:lpstr>
      <vt:lpstr>Picture and Text</vt:lpstr>
      <vt:lpstr>Office Theme</vt:lpstr>
      <vt:lpstr>Picture with Caption Layout</vt:lpstr>
      <vt:lpstr>Office Theme</vt:lpstr>
      <vt:lpstr>Thanks</vt:lpstr>
      <vt:lpstr>Title Only</vt:lpstr>
      <vt:lpstr>BookAdvisor</vt:lpstr>
      <vt:lpstr>Our Team</vt:lpstr>
      <vt:lpstr>PowerPoint Presentation</vt:lpstr>
      <vt:lpstr>Data Crunching</vt:lpstr>
      <vt:lpstr>Data Crunching</vt:lpstr>
      <vt:lpstr>Data Crunching</vt:lpstr>
      <vt:lpstr>Data Crunching</vt:lpstr>
      <vt:lpstr>Data Crunching</vt:lpstr>
      <vt:lpstr>Data Crunching</vt:lpstr>
      <vt:lpstr>Out T</vt:lpstr>
      <vt:lpstr>Out T</vt:lpstr>
      <vt:lpstr>AI Module</vt:lpstr>
      <vt:lpstr>PowerPoint Presentation</vt:lpstr>
      <vt:lpstr>PowerPoint Presentation</vt:lpstr>
      <vt:lpstr>PowerPoint Presentation</vt:lpstr>
      <vt:lpstr>PowerPoint Presentation</vt:lpstr>
      <vt:lpstr>Server</vt:lpstr>
      <vt:lpstr>Android</vt:lpstr>
      <vt:lpstr>pyTest, Postman Performance Testing Suite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BookAdvisor</dc:title>
  <dc:creator>GABY</dc:creator>
  <cp:lastModifiedBy>Eduard</cp:lastModifiedBy>
  <cp:revision>16</cp:revision>
  <dcterms:created xsi:type="dcterms:W3CDTF">2019-05-22T13:15:58Z</dcterms:created>
  <dcterms:modified xsi:type="dcterms:W3CDTF">2019-05-22T18:18:41Z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27</vt:r8>
  </property>
</Properties>
</file>